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933" r:id="rId5"/>
    <p:sldId id="924" r:id="rId6"/>
    <p:sldId id="940" r:id="rId7"/>
    <p:sldId id="937" r:id="rId8"/>
    <p:sldId id="944" r:id="rId9"/>
    <p:sldId id="939" r:id="rId10"/>
    <p:sldId id="93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192"/>
    <a:srgbClr val="555555"/>
    <a:srgbClr val="99C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5E15C-5598-0E2C-8E91-ADA0CA6AD594}" v="120" dt="2023-06-20T11:30:25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3A94-8B02-4586-B7CE-B41460BFB38E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10045-6DB5-4298-AF9B-77B12CC1C6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58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10045-6DB5-4298-AF9B-77B12CC1C6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62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4C83-37EF-4FAB-98D8-66C8FF952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8454E-A3EB-47A9-8415-85803EFC40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9A84C-3691-4435-9C59-7D037E13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7273-B1FF-4DA3-965A-097BBAF2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EDE1-B851-40D1-B064-EDBD82FB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62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BFFC-AD5D-4536-976D-59026336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6BF23-F021-4976-9A92-92EEDF9C7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2E31F-688F-46C3-9683-F80B22C9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4B0C-98A5-4F94-B27A-99F88BE4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834A-F8B6-42BE-99A1-7C8B0C1E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7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6B4B9-EE3C-4A69-A298-5A4F00687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CD8DC-CD9A-41BF-A086-C1E65954D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DB2FD-3177-423D-87DE-D0C0CC47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B3068-4871-4663-AEA2-431524F4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9907F-6D12-4D92-BB57-CF645C3D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05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1635-6B96-4032-883E-07760D26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AABDD-ABC9-42B8-AE03-C5AE750E7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7B42C-3656-4B54-A9D5-2C9667D6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9BDD-A81E-4AB5-BFE0-F7447064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DE6D5-75D8-43C3-8ABF-D76C47DC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2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9F69-37E2-4887-BA15-DC5B775C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63CA3-A308-4EEB-AC24-9CC30AC7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578CC-9B98-4924-948A-D5A99A77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F1874-DAAC-44CA-9A60-F37E0888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C2CDD-DDDA-4893-A291-42574E2C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31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4BB3-BF8D-4447-913C-A5AA70DF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D85D7-67EA-404C-884B-32AC3FFE7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4BC80-49D7-4752-924F-4738642A2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3BBCD-E458-441F-A9A7-10A429A3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CB04F-5AE1-40B8-B61B-790678D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C12E-B6AB-4116-A957-3C019F09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1C123-CC34-495C-860B-6E12E982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97AF6-D19A-42E2-84B4-F6B544DA1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2B56A-57F0-4E96-B711-C00882156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7E3E6-FB1B-49E3-AAAA-D19104A51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A64E8D-40DA-45C3-BAEA-229A29FFB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FDA530-3703-44A1-91D2-75FA0A57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50EFB-761A-4B3F-92F1-D58B31E2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50C08-B62A-4157-9384-32CB9B7C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69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4DA1-FC06-4AFB-94A5-8D03AF7B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A85AD-0D16-46FD-B306-289A703F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8CFD3-7664-4DC6-93A4-24F121CF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3391E-2990-4120-A04E-FBE9727F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81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9B8E7-E5AD-4DA7-8B71-16738B63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3E5D2-D0DB-485D-A351-684C0F38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F6299-EE4D-4113-A954-9C8C63656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0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BEBA-7FD4-4CD4-858E-D118058B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B217-B484-4F8F-A544-E390F575F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FAC73-40AC-4DFD-A8B3-3CC501D30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8F707-E77F-44E1-A7FF-9DEAA6A68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1718D-6910-4495-BCA9-9776FAA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18C89-6129-417B-81E6-B58A7088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85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F336A-6227-467B-BEC6-E86BE833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2398F-7E19-4233-A9EF-28E6E009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5C58D-2F55-4DE2-A49B-F5DB31B97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69879-7D28-499B-931E-C07DD0B0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5789E-F448-4563-AB7D-0CE36CB6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F7517-2D2E-4985-81E0-95E90A8B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5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A3E5C-87AA-459D-9B20-D9EB49C1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3EA52-AC98-4748-918C-4D0F9700C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79F46-1995-45A8-A999-255D39669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13C9-3A50-4B0A-BFB9-E08844744F74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813AE-625F-45F7-9DFA-0499B96ED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0AC68-7706-4566-9E57-86F6789DD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3C16-39B7-494A-A087-92262235F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1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bizgateway.org.uk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://www.growthhub@bizgateway.org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4B2399-444A-C253-E1C1-23243B9C07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0BDF2C4-61F5-4788-B078-0CA847C09984}"/>
              </a:ext>
            </a:extLst>
          </p:cNvPr>
          <p:cNvSpPr txBox="1">
            <a:spLocks/>
          </p:cNvSpPr>
          <p:nvPr/>
        </p:nvSpPr>
        <p:spPr>
          <a:xfrm>
            <a:off x="609601" y="2524282"/>
            <a:ext cx="10983309" cy="1396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What Next?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Building On </a:t>
            </a:r>
            <a:r>
              <a:rPr lang="en-GB" sz="48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ur </a:t>
            </a:r>
            <a:r>
              <a:rPr lang="en-GB" sz="48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uccess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6A789-0A9A-4D22-ADD3-CD019471E87A}"/>
              </a:ext>
            </a:extLst>
          </p:cNvPr>
          <p:cNvSpPr txBox="1">
            <a:spLocks/>
          </p:cNvSpPr>
          <p:nvPr/>
        </p:nvSpPr>
        <p:spPr>
          <a:xfrm>
            <a:off x="563138" y="4203637"/>
            <a:ext cx="10983309" cy="421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200">
                <a:solidFill>
                  <a:schemeClr val="bg1"/>
                </a:solidFill>
                <a:latin typeface="Segoe UI"/>
                <a:cs typeface="Segoe UI"/>
              </a:rPr>
              <a:t>Phoebe Dawson – CEO, Leicester &amp; Leicestershire Enterprise Partnership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75309-889E-EDAA-F9DF-422C75574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478"/>
            <a:ext cx="1986455" cy="1396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EE200-C5D4-73C4-7383-266080813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r="3059"/>
          <a:stretch/>
        </p:blipFill>
        <p:spPr>
          <a:xfrm>
            <a:off x="8058948" y="674763"/>
            <a:ext cx="2243977" cy="14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8B6E4B-57B0-A2D9-951C-D009D8B30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83" y="684684"/>
            <a:ext cx="2086549" cy="1390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210388-E50C-62DF-B15C-A04E0D75C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5" y="686478"/>
            <a:ext cx="2073061" cy="1380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D6624F-237F-B7E6-E06F-CD602AC09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28" y="4920164"/>
            <a:ext cx="2505665" cy="1570127"/>
          </a:xfrm>
          <a:prstGeom prst="rect">
            <a:avLst/>
          </a:prstGeom>
        </p:spPr>
      </p:pic>
      <p:pic>
        <p:nvPicPr>
          <p:cNvPr id="4" name="Picture 3" descr="A group of people standing in front of a yellow truck&#10;&#10;Description automatically generated with medium confidence">
            <a:extLst>
              <a:ext uri="{FF2B5EF4-FFF2-40B4-BE49-F238E27FC236}">
                <a16:creationId xmlns:a16="http://schemas.microsoft.com/office/drawing/2014/main" id="{4157AD39-A525-495B-4618-148E43390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31" y="673168"/>
            <a:ext cx="2092535" cy="1390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937D3-1B92-9A5F-CC7D-CDC382384C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465" y="673167"/>
            <a:ext cx="2092536" cy="139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08943" y="691307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What are Growth Hubs?</a:t>
            </a:r>
            <a:r>
              <a:rPr lang="en-GB" sz="4000" b="1" dirty="0">
                <a:solidFill>
                  <a:srgbClr val="0E3192"/>
                </a:solidFill>
                <a:latin typeface="Segoe UI"/>
                <a:ea typeface="Segoe UI" panose="020B0502040204020203" pitchFamily="34" charset="0"/>
                <a:cs typeface="Segoe UI"/>
              </a:rPr>
              <a:t> 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E3192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60104-4F23-2588-94AB-C9D6B4D9DCDE}"/>
              </a:ext>
            </a:extLst>
          </p:cNvPr>
          <p:cNvSpPr txBox="1"/>
          <p:nvPr/>
        </p:nvSpPr>
        <p:spPr>
          <a:xfrm>
            <a:off x="619986" y="1713186"/>
            <a:ext cx="6611968" cy="28050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Led by Local Enterprise Partnerships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Funded by Department of Business and Trade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555555"/>
                </a:solidFill>
                <a:latin typeface="Calibri"/>
                <a:ea typeface="Segoe UI" panose="020B0502040204020203" pitchFamily="34" charset="0"/>
                <a:cs typeface="Segoe UI"/>
              </a:rPr>
              <a:t>Part of a strong national 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Promoting, co-ordinating, and delivering support</a:t>
            </a:r>
            <a:endParaRPr lang="en-GB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Designed to meet local need</a:t>
            </a:r>
            <a:endParaRPr lang="en-GB" sz="2400" b="0" i="0" u="none" strike="noStrike" kern="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279BDF-1064-D76E-983E-796CA7AF9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37419"/>
          <a:stretch/>
        </p:blipFill>
        <p:spPr>
          <a:xfrm>
            <a:off x="7460974" y="-14673"/>
            <a:ext cx="4731026" cy="6193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" y="6285313"/>
            <a:ext cx="728871" cy="45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717E9-7B8C-9973-EA90-FAA07446457A}"/>
              </a:ext>
            </a:extLst>
          </p:cNvPr>
          <p:cNvSpPr txBox="1"/>
          <p:nvPr/>
        </p:nvSpPr>
        <p:spPr>
          <a:xfrm>
            <a:off x="5942942" y="6252815"/>
            <a:ext cx="617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DPI</a:t>
            </a:r>
          </a:p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 West Leicestershire</a:t>
            </a:r>
            <a:endParaRPr kumimoji="0" lang="en-GB" sz="14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08943" y="691307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Our Purpose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60104-4F23-2588-94AB-C9D6B4D9DCDE}"/>
              </a:ext>
            </a:extLst>
          </p:cNvPr>
          <p:cNvSpPr txBox="1"/>
          <p:nvPr/>
        </p:nvSpPr>
        <p:spPr>
          <a:xfrm>
            <a:off x="619986" y="1629103"/>
            <a:ext cx="6656142" cy="3913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555555"/>
                </a:solidFill>
                <a:effectLst/>
                <a:latin typeface="Calibri"/>
                <a:ea typeface="Segoe UI Historic"/>
                <a:cs typeface="Segoe UI Historic"/>
              </a:rPr>
              <a:t>To provide practical support for Leicester and Leicestershire businesses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555555"/>
                </a:solidFill>
                <a:effectLst/>
                <a:latin typeface="Calibri"/>
                <a:ea typeface="Segoe UI Historic"/>
                <a:cs typeface="Segoe UI Historic"/>
              </a:rPr>
              <a:t>To make use of our knowledge of funding and support programmes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dirty="0">
                <a:solidFill>
                  <a:srgbClr val="555555"/>
                </a:solidFill>
                <a:effectLst/>
                <a:latin typeface="Calibri"/>
                <a:ea typeface="Segoe UI Historic"/>
                <a:cs typeface="Segoe UI Historic"/>
              </a:rPr>
              <a:t>To offer tailored support and guidance for businesses seeking advice, information, and funding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" y="6285313"/>
            <a:ext cx="728871" cy="45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717E9-7B8C-9973-EA90-FAA07446457A}"/>
              </a:ext>
            </a:extLst>
          </p:cNvPr>
          <p:cNvSpPr txBox="1"/>
          <p:nvPr/>
        </p:nvSpPr>
        <p:spPr>
          <a:xfrm>
            <a:off x="5942942" y="6252815"/>
            <a:ext cx="617022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Interiors by Design</a:t>
            </a:r>
            <a:endParaRPr lang="en-GB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Oadby &amp; Wigston</a:t>
            </a:r>
            <a:endParaRPr kumimoji="0" lang="en-GB" sz="14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850C2-B208-AA34-2FE7-CF2260A69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40352"/>
          <a:stretch/>
        </p:blipFill>
        <p:spPr>
          <a:xfrm>
            <a:off x="7483366" y="0"/>
            <a:ext cx="4708634" cy="62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08943" y="691307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Our Future </a:t>
            </a:r>
            <a:r>
              <a:rPr lang="en-GB" sz="4000" b="1" dirty="0">
                <a:solidFill>
                  <a:srgbClr val="0E3192"/>
                </a:solidFill>
                <a:latin typeface="Calibri"/>
                <a:ea typeface="Segoe UI" panose="020B0502040204020203" pitchFamily="34" charset="0"/>
                <a:cs typeface="Segoe UI"/>
              </a:rPr>
              <a:t>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/>
              </a:rPr>
              <a:t>ole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60104-4F23-2588-94AB-C9D6B4D9DCDE}"/>
              </a:ext>
            </a:extLst>
          </p:cNvPr>
          <p:cNvSpPr txBox="1"/>
          <p:nvPr/>
        </p:nvSpPr>
        <p:spPr>
          <a:xfrm>
            <a:off x="608943" y="1713186"/>
            <a:ext cx="657777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55555"/>
                </a:solidFill>
                <a:latin typeface="Calibri"/>
                <a:ea typeface="Segoe UI Historic"/>
                <a:cs typeface="Segoe UI Historic"/>
              </a:rPr>
              <a:t>One stop shop, signposting to business support </a:t>
            </a:r>
            <a:endParaRPr lang="en-GB" sz="2400" dirty="0">
              <a:solidFill>
                <a:srgbClr val="555555"/>
              </a:solidFill>
              <a:latin typeface="Calibri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555555"/>
              </a:solidFill>
              <a:latin typeface="Calibri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55555"/>
                </a:solidFill>
                <a:latin typeface="Calibri"/>
                <a:ea typeface="Segoe UI Historic"/>
                <a:cs typeface="Segoe UI Historic"/>
              </a:rPr>
              <a:t>Central resource for economic data and funding opportunities </a:t>
            </a:r>
            <a:endParaRPr lang="en-GB" sz="2400" dirty="0">
              <a:solidFill>
                <a:srgbClr val="555555"/>
              </a:solidFill>
              <a:latin typeface="Calibri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endParaRPr lang="en-GB" sz="2400" dirty="0">
              <a:solidFill>
                <a:srgbClr val="555555"/>
              </a:solidFill>
              <a:latin typeface="Calibri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55555"/>
                </a:solidFill>
                <a:latin typeface="Calibri"/>
                <a:ea typeface="Segoe UI Historic"/>
                <a:cs typeface="Segoe UI Historic"/>
              </a:rPr>
              <a:t>Collaborating with public and private sector partners to maximise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555555"/>
              </a:solidFill>
              <a:latin typeface="Calibri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55555"/>
                </a:solidFill>
                <a:latin typeface="Calibri"/>
                <a:ea typeface="Segoe UI Historic"/>
                <a:cs typeface="Segoe UI Historic"/>
              </a:rPr>
              <a:t>Promoting regional entrepreneurship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3" y="6285313"/>
            <a:ext cx="728871" cy="45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717E9-7B8C-9973-EA90-FAA07446457A}"/>
              </a:ext>
            </a:extLst>
          </p:cNvPr>
          <p:cNvSpPr txBox="1"/>
          <p:nvPr/>
        </p:nvSpPr>
        <p:spPr>
          <a:xfrm>
            <a:off x="5942942" y="6252815"/>
            <a:ext cx="617022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UK Bits</a:t>
            </a:r>
            <a:br>
              <a:rPr lang="en-GB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400">
                <a:solidFill>
                  <a:schemeClr val="bg1"/>
                </a:solidFill>
                <a:latin typeface="Segoe UI"/>
                <a:ea typeface="Segoe UI" panose="020B0502040204020203" pitchFamily="34" charset="0"/>
                <a:cs typeface="Segoe UI"/>
              </a:rPr>
              <a:t>North West Leicestershire</a:t>
            </a:r>
            <a:endParaRPr kumimoji="0" lang="en-GB" sz="14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E4EEA-49F1-486F-DCB3-88CE3EAD7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5" r="15866"/>
          <a:stretch/>
        </p:blipFill>
        <p:spPr>
          <a:xfrm>
            <a:off x="7492544" y="0"/>
            <a:ext cx="4699456" cy="61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08943" y="691307"/>
            <a:ext cx="6979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We</a:t>
            </a:r>
            <a:r>
              <a:rPr kumimoji="0" lang="en-GB" sz="4000" b="1" i="0" u="none" strike="noStrike" kern="1200" cap="none" spc="0" normalizeH="0" noProof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Will Deliver It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E3192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3" y="6289218"/>
            <a:ext cx="728871" cy="45822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567941D-EFDB-A370-0BF5-CF96FCC6DA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61" y="1773924"/>
            <a:ext cx="1260075" cy="985571"/>
          </a:xfrm>
          <a:prstGeom prst="rect">
            <a:avLst/>
          </a:prstGeom>
          <a:solidFill>
            <a:srgbClr val="99CF16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49CD0-30FA-9FEC-F239-26EA52009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02" y="3876969"/>
            <a:ext cx="1037360" cy="953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B71B05-B3C7-17AB-0B7B-F8A094D0D4A8}"/>
              </a:ext>
            </a:extLst>
          </p:cNvPr>
          <p:cNvSpPr txBox="1"/>
          <p:nvPr/>
        </p:nvSpPr>
        <p:spPr>
          <a:xfrm flipH="1">
            <a:off x="4180381" y="2816030"/>
            <a:ext cx="37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Adviser support and network co-ordination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B56940-264A-95CA-9E15-14D1660C523E}"/>
              </a:ext>
            </a:extLst>
          </p:cNvPr>
          <p:cNvGrpSpPr/>
          <p:nvPr/>
        </p:nvGrpSpPr>
        <p:grpSpPr>
          <a:xfrm>
            <a:off x="8250767" y="1599578"/>
            <a:ext cx="2245103" cy="1919214"/>
            <a:chOff x="8820611" y="1612830"/>
            <a:chExt cx="2245103" cy="19192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D573BD-A936-CD8C-BB24-0BFCEDC0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865" y="1612830"/>
              <a:ext cx="1304092" cy="130409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170809-9810-41BA-2692-AACD46AD7073}"/>
                </a:ext>
              </a:extLst>
            </p:cNvPr>
            <p:cNvSpPr txBox="1"/>
            <p:nvPr/>
          </p:nvSpPr>
          <p:spPr>
            <a:xfrm>
              <a:off x="8820611" y="2824158"/>
              <a:ext cx="22451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Events, webinars,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 workshops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1D15D1-49A6-D45B-01EC-02F4959DB28B}"/>
              </a:ext>
            </a:extLst>
          </p:cNvPr>
          <p:cNvGrpSpPr/>
          <p:nvPr/>
        </p:nvGrpSpPr>
        <p:grpSpPr>
          <a:xfrm>
            <a:off x="1665688" y="1715600"/>
            <a:ext cx="2329099" cy="1799315"/>
            <a:chOff x="764537" y="1715600"/>
            <a:chExt cx="2329099" cy="179931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1171E41-0E10-0391-E504-884014486E67}"/>
                </a:ext>
              </a:extLst>
            </p:cNvPr>
            <p:cNvGrpSpPr/>
            <p:nvPr/>
          </p:nvGrpSpPr>
          <p:grpSpPr>
            <a:xfrm>
              <a:off x="1123775" y="1715600"/>
              <a:ext cx="1349357" cy="1084963"/>
              <a:chOff x="1259511" y="2100159"/>
              <a:chExt cx="1349357" cy="108496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132DA6-E9E7-7419-6711-EA8A9E390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9511" y="2100159"/>
                <a:ext cx="973658" cy="51117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A9A5BD-7E16-9936-67AD-5F320F82A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5459" y="2658534"/>
                <a:ext cx="501762" cy="50176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644D49C-F66A-0824-8D4B-9A48C9885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9935" y="2154701"/>
                <a:ext cx="532573" cy="38034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07858BD-5C14-8969-40DE-55A382B45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2703" y="2638957"/>
                <a:ext cx="546165" cy="546165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FFEE63-20C4-0EF7-F9A2-090E382D39ED}"/>
                </a:ext>
              </a:extLst>
            </p:cNvPr>
            <p:cNvSpPr txBox="1"/>
            <p:nvPr/>
          </p:nvSpPr>
          <p:spPr>
            <a:xfrm>
              <a:off x="764537" y="2807029"/>
              <a:ext cx="2329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Triage 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 signposting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4D89A20-8E88-2319-E530-AF35C1AF1E12}"/>
              </a:ext>
            </a:extLst>
          </p:cNvPr>
          <p:cNvGrpSpPr/>
          <p:nvPr/>
        </p:nvGrpSpPr>
        <p:grpSpPr>
          <a:xfrm>
            <a:off x="2006619" y="3687615"/>
            <a:ext cx="1510477" cy="1899605"/>
            <a:chOff x="545654" y="3995774"/>
            <a:chExt cx="1510477" cy="18996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CF3F7B-381C-9DBF-2998-DEB902BC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10" y="3995774"/>
              <a:ext cx="681751" cy="11278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A62CCC-46C5-D76D-3904-86AFE254559D}"/>
                </a:ext>
              </a:extLst>
            </p:cNvPr>
            <p:cNvSpPr txBox="1"/>
            <p:nvPr/>
          </p:nvSpPr>
          <p:spPr>
            <a:xfrm>
              <a:off x="545654" y="5187493"/>
              <a:ext cx="15104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Investment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readiness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5A96CD-ADB9-5EE5-BF0C-FF5937EA7C7B}"/>
              </a:ext>
            </a:extLst>
          </p:cNvPr>
          <p:cNvGrpSpPr/>
          <p:nvPr/>
        </p:nvGrpSpPr>
        <p:grpSpPr>
          <a:xfrm>
            <a:off x="5257922" y="3727685"/>
            <a:ext cx="1603131" cy="1874134"/>
            <a:chOff x="3804827" y="3994810"/>
            <a:chExt cx="1603131" cy="18741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8FA282-9CAE-EA13-17E1-17949DE0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391" y="3994810"/>
              <a:ext cx="1206004" cy="12060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F73B3-64D8-D16F-DA9A-BAAC54A9FD6A}"/>
                </a:ext>
              </a:extLst>
            </p:cNvPr>
            <p:cNvSpPr txBox="1"/>
            <p:nvPr/>
          </p:nvSpPr>
          <p:spPr>
            <a:xfrm>
              <a:off x="3804827" y="5161058"/>
              <a:ext cx="1603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High growth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support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E7C12A7-E0C2-4410-CFFA-EF0CF7773D61}"/>
              </a:ext>
            </a:extLst>
          </p:cNvPr>
          <p:cNvSpPr txBox="1"/>
          <p:nvPr/>
        </p:nvSpPr>
        <p:spPr>
          <a:xfrm>
            <a:off x="7863150" y="4883109"/>
            <a:ext cx="305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55555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uidance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on </a:t>
            </a:r>
            <a:r>
              <a:rPr lang="en-GB" sz="2000">
                <a:solidFill>
                  <a:srgbClr val="55555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available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support </a:t>
            </a:r>
          </a:p>
        </p:txBody>
      </p:sp>
    </p:spTree>
    <p:extLst>
      <p:ext uri="{BB962C8B-B14F-4D97-AF65-F5344CB8AC3E}">
        <p14:creationId xmlns:p14="http://schemas.microsoft.com/office/powerpoint/2010/main" val="6797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6914510-0F29-0142-E033-C011C648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47" y="529150"/>
            <a:ext cx="9865710" cy="5549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12596" y="690206"/>
            <a:ext cx="406450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4000" b="1">
                <a:solidFill>
                  <a:srgbClr val="0E3192"/>
                </a:solidFill>
                <a:latin typeface="Segoe UI"/>
                <a:ea typeface="Segoe UI" panose="020B0502040204020203" pitchFamily="34" charset="0"/>
                <a:cs typeface="Segoe UI"/>
              </a:rPr>
              <a:t>Partnerships are key.... </a:t>
            </a:r>
            <a:endParaRPr lang="en-GB" sz="4000" b="1" i="0" u="none" strike="noStrike" kern="1200" cap="none" spc="0" normalizeH="0" baseline="0" noProof="0">
              <a:ln>
                <a:noFill/>
              </a:ln>
              <a:solidFill>
                <a:srgbClr val="0E3192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3" y="6289218"/>
            <a:ext cx="728871" cy="45822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7E5F698-8711-BDCE-D67F-A15BDC7C7F97}"/>
              </a:ext>
            </a:extLst>
          </p:cNvPr>
          <p:cNvSpPr/>
          <p:nvPr/>
        </p:nvSpPr>
        <p:spPr>
          <a:xfrm>
            <a:off x="-3606624" y="2205113"/>
            <a:ext cx="2642182" cy="527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D55355-22B8-FB5D-9AF2-0524AC81F8A9}"/>
              </a:ext>
            </a:extLst>
          </p:cNvPr>
          <p:cNvSpPr/>
          <p:nvPr/>
        </p:nvSpPr>
        <p:spPr>
          <a:xfrm>
            <a:off x="190213" y="2533891"/>
            <a:ext cx="1765738" cy="15450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4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CBA907-CBFE-4143-8393-A6B050798EF8}"/>
              </a:ext>
            </a:extLst>
          </p:cNvPr>
          <p:cNvSpPr txBox="1"/>
          <p:nvPr/>
        </p:nvSpPr>
        <p:spPr>
          <a:xfrm>
            <a:off x="608943" y="691307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E3192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Working Together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263E8-1BD5-33E0-ABF2-58996D3F7657}"/>
              </a:ext>
            </a:extLst>
          </p:cNvPr>
          <p:cNvSpPr/>
          <p:nvPr/>
        </p:nvSpPr>
        <p:spPr>
          <a:xfrm>
            <a:off x="0" y="6178660"/>
            <a:ext cx="12192000" cy="679340"/>
          </a:xfrm>
          <a:prstGeom prst="rect">
            <a:avLst/>
          </a:prstGeom>
          <a:solidFill>
            <a:srgbClr val="0E31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60104-4F23-2588-94AB-C9D6B4D9DCDE}"/>
              </a:ext>
            </a:extLst>
          </p:cNvPr>
          <p:cNvSpPr txBox="1"/>
          <p:nvPr/>
        </p:nvSpPr>
        <p:spPr>
          <a:xfrm>
            <a:off x="608943" y="1713186"/>
            <a:ext cx="6191250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Business Gateway Growth Hub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lvl="1">
              <a:defRPr/>
            </a:pPr>
            <a:r>
              <a:rPr lang="en-GB" sz="2000" dirty="0">
                <a:solidFill>
                  <a:srgbClr val="0070C0"/>
                </a:solidFill>
                <a:latin typeface="Segoe UI"/>
                <a:ea typeface="Segoe UI Historic"/>
                <a:cs typeface="Segoe UI"/>
              </a:rPr>
              <a:t>01164542917</a:t>
            </a:r>
          </a:p>
          <a:p>
            <a:pPr lvl="1">
              <a:defRPr/>
            </a:pPr>
            <a:endParaRPr lang="en-GB" sz="2000" dirty="0">
              <a:solidFill>
                <a:srgbClr val="0070C0"/>
              </a:solidFill>
              <a:latin typeface="Segoe UI"/>
              <a:ea typeface="Segoe UI" panose="020B0502040204020203" pitchFamily="34" charset="0"/>
              <a:cs typeface="Segoe UI"/>
            </a:endParaRPr>
          </a:p>
          <a:p>
            <a:pPr lvl="1">
              <a:defRPr/>
            </a:pPr>
            <a:r>
              <a:rPr lang="en-GB" sz="2000" dirty="0">
                <a:solidFill>
                  <a:srgbClr val="0070C0"/>
                </a:solidFill>
                <a:latin typeface="Segoe UI"/>
                <a:ea typeface="Segoe UI" panose="020B0502040204020203" pitchFamily="34" charset="0"/>
                <a:cs typeface="Segoe UI"/>
                <a:hlinkClick r:id="rId2"/>
              </a:rPr>
              <a:t>www.growthhub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  <a:hlinkClick r:id="rId2"/>
              </a:rPr>
              <a:t>@bizgateway.org.uk</a:t>
            </a:r>
            <a:r>
              <a:rPr lang="en-GB" sz="2000" dirty="0">
                <a:solidFill>
                  <a:srgbClr val="0070C0"/>
                </a:solidFill>
                <a:latin typeface="Segoe UI"/>
                <a:ea typeface="Segoe UI" panose="020B0502040204020203" pitchFamily="34" charset="0"/>
                <a:cs typeface="Segoe UI"/>
              </a:rPr>
              <a:t>        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defRPr/>
            </a:pPr>
            <a:endParaRPr lang="en-GB" sz="2000" dirty="0">
              <a:solidFill>
                <a:srgbClr val="0070C0"/>
              </a:solidFill>
              <a:latin typeface="Segoe UI"/>
              <a:ea typeface="Segoe UI" panose="020B0502040204020203" pitchFamily="34" charset="0"/>
              <a:cs typeface="Segoe UI"/>
            </a:endParaRPr>
          </a:p>
          <a:p>
            <a:pPr lvl="1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Business Support Enquiry Form </a:t>
            </a:r>
            <a:r>
              <a:rPr lang="en-GB" sz="2000" dirty="0">
                <a:solidFill>
                  <a:srgbClr val="0070C0"/>
                </a:solidFill>
                <a:latin typeface="Segoe UI"/>
                <a:ea typeface="Segoe UI" panose="020B0502040204020203" pitchFamily="34" charset="0"/>
                <a:cs typeface="Segoe UI"/>
                <a:hlinkClick r:id="rId3"/>
              </a:rPr>
              <a:t>www.bizgateway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  <a:hlinkClick r:id="rId3"/>
              </a:rPr>
              <a:t>.org.uk</a:t>
            </a:r>
            <a:r>
              <a:rPr lang="en-GB" sz="2000" dirty="0">
                <a:solidFill>
                  <a:srgbClr val="0070C0"/>
                </a:solidFill>
                <a:latin typeface="Segoe UI"/>
                <a:ea typeface="Segoe UI" panose="020B0502040204020203" pitchFamily="34" charset="0"/>
                <a:cs typeface="Segoe UI"/>
              </a:rPr>
              <a:t>   </a:t>
            </a:r>
            <a:endParaRPr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000" dirty="0">
              <a:solidFill>
                <a:srgbClr val="555555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206F6-00F8-1844-5236-9B490237B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8" y="6295823"/>
            <a:ext cx="728871" cy="45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717E9-7B8C-9973-EA90-FAA07446457A}"/>
              </a:ext>
            </a:extLst>
          </p:cNvPr>
          <p:cNvSpPr txBox="1"/>
          <p:nvPr/>
        </p:nvSpPr>
        <p:spPr>
          <a:xfrm>
            <a:off x="5942942" y="6252815"/>
            <a:ext cx="617022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Salma Manzoor</a:t>
            </a:r>
            <a:br>
              <a:rPr lang="en-GB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Segoe UI" panose="020B0502040204020203" pitchFamily="34" charset="0"/>
                <a:cs typeface="Segoe UI"/>
              </a:rPr>
              <a:t>Partnerships &amp; Growth Hub Manager</a:t>
            </a:r>
            <a:endParaRPr kumimoji="0" lang="en-GB" sz="14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Segoe UI" panose="020B0502040204020203" pitchFamily="34" charset="0"/>
              <a:cs typeface="Segoe U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D86FB-6B14-F504-6DE9-122334F8B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0" r="16793"/>
          <a:stretch/>
        </p:blipFill>
        <p:spPr>
          <a:xfrm>
            <a:off x="7474226" y="-6267"/>
            <a:ext cx="4717774" cy="6184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3221A-C569-58CE-EA88-8178A6AA5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7" y="1713186"/>
            <a:ext cx="926631" cy="486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D06B8-EB2A-B797-7394-5E07D5F2F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83" y="2691486"/>
            <a:ext cx="508687" cy="363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4AF5C-2DAB-B1EF-3348-B41AD703B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02" y="3565421"/>
            <a:ext cx="518633" cy="4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eb0d2d9-c67a-4bd6-9ff8-b161d1185cdf">
      <UserInfo>
        <DisplayName>Sue Tilley</DisplayName>
        <AccountId>24</AccountId>
        <AccountType/>
      </UserInfo>
      <UserInfo>
        <DisplayName>Salma Manzoor</DisplayName>
        <AccountId>66</AccountId>
        <AccountType/>
      </UserInfo>
    </SharedWithUsers>
    <lcf76f155ced4ddcb4097134ff3c332f xmlns="0eed49ae-9c15-4032-aa64-c3363e9fdc3d">
      <Terms xmlns="http://schemas.microsoft.com/office/infopath/2007/PartnerControls"/>
    </lcf76f155ced4ddcb4097134ff3c332f>
    <TaxCatchAll xmlns="beb0d2d9-c67a-4bd6-9ff8-b161d1185c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880C9812F8C4BB825F62967F60AD4" ma:contentTypeVersion="16" ma:contentTypeDescription="Create a new document." ma:contentTypeScope="" ma:versionID="2c141cdfabd3c64b3b3a86b733036d53">
  <xsd:schema xmlns:xsd="http://www.w3.org/2001/XMLSchema" xmlns:xs="http://www.w3.org/2001/XMLSchema" xmlns:p="http://schemas.microsoft.com/office/2006/metadata/properties" xmlns:ns2="0eed49ae-9c15-4032-aa64-c3363e9fdc3d" xmlns:ns3="beb0d2d9-c67a-4bd6-9ff8-b161d1185cdf" targetNamespace="http://schemas.microsoft.com/office/2006/metadata/properties" ma:root="true" ma:fieldsID="0063e7db99cec46b0082270c689dbeca" ns2:_="" ns3:_="">
    <xsd:import namespace="0eed49ae-9c15-4032-aa64-c3363e9fdc3d"/>
    <xsd:import namespace="beb0d2d9-c67a-4bd6-9ff8-b161d1185c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d49ae-9c15-4032-aa64-c3363e9fdc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0225b1-d351-448c-917d-4883002b86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0d2d9-c67a-4bd6-9ff8-b161d1185cd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2df806-7a74-4582-ac8a-687f59f9f9c5}" ma:internalName="TaxCatchAll" ma:showField="CatchAllData" ma:web="beb0d2d9-c67a-4bd6-9ff8-b161d1185c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7628F-8106-40C5-A462-EEA162170A83}">
  <ds:schemaRefs>
    <ds:schemaRef ds:uri="0eed49ae-9c15-4032-aa64-c3363e9fdc3d"/>
    <ds:schemaRef ds:uri="beb0d2d9-c67a-4bd6-9ff8-b161d1185c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0393AD-66BE-4967-BF8B-696720A8A573}">
  <ds:schemaRefs>
    <ds:schemaRef ds:uri="0eed49ae-9c15-4032-aa64-c3363e9fdc3d"/>
    <ds:schemaRef ds:uri="beb0d2d9-c67a-4bd6-9ff8-b161d1185c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99CAF7-F46A-4C87-8A15-E1F1BD2CCC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207</Words>
  <Application>Microsoft Office PowerPoint</Application>
  <PresentationFormat>Widescreen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Ledger</dc:creator>
  <cp:lastModifiedBy>Kalpna Mistry</cp:lastModifiedBy>
  <cp:revision>10</cp:revision>
  <dcterms:created xsi:type="dcterms:W3CDTF">2019-10-08T08:54:38Z</dcterms:created>
  <dcterms:modified xsi:type="dcterms:W3CDTF">2023-06-20T13:04:27Z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0x01010008B880C9812F8C4BB825F62967F60AD4</vt:lpwstr>
  </property>
  <property fmtid="{D5CDD505-2E9C-101B-9397-08002B2CF9AE}" pid="3" name="MediaServiceImageTags">
    <vt:lpwstr/>
  </property>
</Properties>
</file>