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3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43A80B-4A39-4664-A9A5-4BA8998CCB42}" v="47" dt="2023-06-20T08:06:38.2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pna Mistry" userId="30f0b515-98d7-48ba-a662-ad8c8d14bb4c" providerId="ADAL" clId="{1BE5B78D-A560-4B96-BD03-80AEC389ECFC}"/>
    <pc:docChg chg="modSld">
      <pc:chgData name="Kalpna Mistry" userId="30f0b515-98d7-48ba-a662-ad8c8d14bb4c" providerId="ADAL" clId="{1BE5B78D-A560-4B96-BD03-80AEC389ECFC}" dt="2023-06-20T08:27:21.511" v="0" actId="20577"/>
      <pc:docMkLst>
        <pc:docMk/>
      </pc:docMkLst>
      <pc:sldChg chg="modSp mod">
        <pc:chgData name="Kalpna Mistry" userId="30f0b515-98d7-48ba-a662-ad8c8d14bb4c" providerId="ADAL" clId="{1BE5B78D-A560-4B96-BD03-80AEC389ECFC}" dt="2023-06-20T08:27:21.511" v="0" actId="20577"/>
        <pc:sldMkLst>
          <pc:docMk/>
          <pc:sldMk cId="2355391265" sldId="258"/>
        </pc:sldMkLst>
        <pc:spChg chg="mod">
          <ac:chgData name="Kalpna Mistry" userId="30f0b515-98d7-48ba-a662-ad8c8d14bb4c" providerId="ADAL" clId="{1BE5B78D-A560-4B96-BD03-80AEC389ECFC}" dt="2023-06-20T08:27:21.511" v="0" actId="20577"/>
          <ac:spMkLst>
            <pc:docMk/>
            <pc:sldMk cId="2355391265" sldId="258"/>
            <ac:spMk id="3" creationId="{6624B94B-A5D9-252F-15A3-A0C0806B78E1}"/>
          </ac:spMkLst>
        </pc:spChg>
      </pc:sldChg>
    </pc:docChg>
  </pc:docChgLst>
  <pc:docChgLst>
    <pc:chgData name="BARRIE WALFORD" userId="92fd234a-f894-4fba-97bc-f2d612d0ac98" providerId="ADAL" clId="{0F43A80B-4A39-4664-A9A5-4BA8998CCB42}"/>
    <pc:docChg chg="modSld">
      <pc:chgData name="BARRIE WALFORD" userId="92fd234a-f894-4fba-97bc-f2d612d0ac98" providerId="ADAL" clId="{0F43A80B-4A39-4664-A9A5-4BA8998CCB42}" dt="2023-06-20T08:06:38.275" v="46" actId="20577"/>
      <pc:docMkLst>
        <pc:docMk/>
      </pc:docMkLst>
      <pc:sldChg chg="modSp">
        <pc:chgData name="BARRIE WALFORD" userId="92fd234a-f894-4fba-97bc-f2d612d0ac98" providerId="ADAL" clId="{0F43A80B-4A39-4664-A9A5-4BA8998CCB42}" dt="2023-06-20T08:06:38.275" v="46" actId="20577"/>
        <pc:sldMkLst>
          <pc:docMk/>
          <pc:sldMk cId="3442644989" sldId="256"/>
        </pc:sldMkLst>
        <pc:spChg chg="mod">
          <ac:chgData name="BARRIE WALFORD" userId="92fd234a-f894-4fba-97bc-f2d612d0ac98" providerId="ADAL" clId="{0F43A80B-4A39-4664-A9A5-4BA8998CCB42}" dt="2023-06-20T08:06:38.275" v="46" actId="20577"/>
          <ac:spMkLst>
            <pc:docMk/>
            <pc:sldMk cId="3442644989" sldId="256"/>
            <ac:spMk id="2" creationId="{4194A167-64B6-E13B-8EE2-34208B2F971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4BCE-1BDA-484C-977C-3222A3FDB636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A2884-B83B-438D-A75B-9C97BEFC9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624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4BCE-1BDA-484C-977C-3222A3FDB636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A2884-B83B-438D-A75B-9C97BEFC9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15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4BCE-1BDA-484C-977C-3222A3FDB636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A2884-B83B-438D-A75B-9C97BEFC9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46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4BCE-1BDA-484C-977C-3222A3FDB636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A2884-B83B-438D-A75B-9C97BEFC9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84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4BCE-1BDA-484C-977C-3222A3FDB636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A2884-B83B-438D-A75B-9C97BEFC9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477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4BCE-1BDA-484C-977C-3222A3FDB636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A2884-B83B-438D-A75B-9C97BEFC9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074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4BCE-1BDA-484C-977C-3222A3FDB636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A2884-B83B-438D-A75B-9C97BEFC9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98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4BCE-1BDA-484C-977C-3222A3FDB636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A2884-B83B-438D-A75B-9C97BEFC9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64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4BCE-1BDA-484C-977C-3222A3FDB636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A2884-B83B-438D-A75B-9C97BEFC9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93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4BCE-1BDA-484C-977C-3222A3FDB636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A2884-B83B-438D-A75B-9C97BEFC9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466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4BCE-1BDA-484C-977C-3222A3FDB636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A2884-B83B-438D-A75B-9C97BEFC9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11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14BCE-1BDA-484C-977C-3222A3FDB636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2884-B83B-438D-A75B-9C97BEFC9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6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barrie.walford@nwleicestershire.gov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94A167-64B6-E13B-8EE2-34208B2F97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GB" sz="4800" dirty="0">
                <a:solidFill>
                  <a:srgbClr val="FFFFFF"/>
                </a:solidFill>
              </a:rPr>
              <a:t>UK Shared Prosperity </a:t>
            </a:r>
            <a:r>
              <a:rPr lang="en-GB" sz="4800">
                <a:solidFill>
                  <a:srgbClr val="FFFFFF"/>
                </a:solidFill>
              </a:rPr>
              <a:t>Fund </a:t>
            </a:r>
            <a:br>
              <a:rPr lang="en-GB" sz="4800">
                <a:solidFill>
                  <a:srgbClr val="FFFFFF"/>
                </a:solidFill>
              </a:rPr>
            </a:br>
            <a:r>
              <a:rPr lang="en-GB" sz="3200">
                <a:solidFill>
                  <a:srgbClr val="FFFFFF"/>
                </a:solidFill>
              </a:rPr>
              <a:t>– </a:t>
            </a:r>
            <a:r>
              <a:rPr lang="en-GB" sz="3200" dirty="0">
                <a:solidFill>
                  <a:srgbClr val="FFFFFF"/>
                </a:solidFill>
              </a:rPr>
              <a:t>District &amp; Borough Council’s Business </a:t>
            </a:r>
            <a:r>
              <a:rPr lang="en-GB" sz="3200">
                <a:solidFill>
                  <a:srgbClr val="FFFFFF"/>
                </a:solidFill>
              </a:rPr>
              <a:t>Support Programme</a:t>
            </a:r>
            <a:br>
              <a:rPr lang="en-GB" sz="3200">
                <a:solidFill>
                  <a:srgbClr val="FFFFFF"/>
                </a:solidFill>
              </a:rPr>
            </a:br>
            <a:endParaRPr lang="en-GB" sz="48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F742C7-F00A-F697-E270-95A5F6BE24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GB" dirty="0"/>
              <a:t>Barrie Walford</a:t>
            </a:r>
          </a:p>
          <a:p>
            <a:pPr algn="l"/>
            <a:r>
              <a:rPr lang="en-GB" dirty="0"/>
              <a:t>Economic Development &amp; Regeneration Manager</a:t>
            </a:r>
          </a:p>
          <a:p>
            <a:pPr algn="l"/>
            <a:r>
              <a:rPr lang="en-GB" dirty="0"/>
              <a:t>North West Leicestershire District Council </a:t>
            </a:r>
          </a:p>
        </p:txBody>
      </p:sp>
    </p:spTree>
    <p:extLst>
      <p:ext uri="{BB962C8B-B14F-4D97-AF65-F5344CB8AC3E}">
        <p14:creationId xmlns:p14="http://schemas.microsoft.com/office/powerpoint/2010/main" val="344264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43DD4E-BF5D-DC6C-8769-AB33C580E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 b="1">
                <a:solidFill>
                  <a:srgbClr val="FFFFFF"/>
                </a:solidFill>
              </a:rPr>
              <a:t>UK Shared Prosperity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4B94B-A5D9-252F-15A3-A0C0806B7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6"/>
            <a:ext cx="9895951" cy="4539803"/>
          </a:xfrm>
        </p:spPr>
        <p:txBody>
          <a:bodyPr anchor="ctr"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en-GB" sz="3100" dirty="0"/>
              <a:t>Announced in April 2022, the UK Shared Prosperity Fund (UKSPF)</a:t>
            </a:r>
          </a:p>
          <a:p>
            <a:pPr marL="0" indent="0">
              <a:buNone/>
            </a:pPr>
            <a:endParaRPr lang="en-GB" sz="3100" dirty="0"/>
          </a:p>
          <a:p>
            <a:pPr>
              <a:buFontTx/>
              <a:buChar char="-"/>
            </a:pPr>
            <a:r>
              <a:rPr lang="en-GB" sz="3100" dirty="0"/>
              <a:t>UKSPF administered by the Department for Levelling Up, Housing and Communities (DLUHC).</a:t>
            </a:r>
          </a:p>
          <a:p>
            <a:pPr marL="0" indent="0">
              <a:buNone/>
            </a:pPr>
            <a:endParaRPr lang="en-GB" sz="3100" dirty="0"/>
          </a:p>
          <a:p>
            <a:pPr>
              <a:buFontTx/>
              <a:buChar char="-"/>
            </a:pPr>
            <a:r>
              <a:rPr lang="en-GB" sz="3100" dirty="0"/>
              <a:t>Each of the 7 Leicestershire District and Boroughs were required to submit a UKSPF Investment Plan to DLUHC by August 2022.</a:t>
            </a:r>
          </a:p>
          <a:p>
            <a:pPr marL="0" indent="0">
              <a:buNone/>
            </a:pPr>
            <a:endParaRPr lang="en-GB" sz="3100" dirty="0"/>
          </a:p>
          <a:p>
            <a:pPr>
              <a:buFontTx/>
              <a:buChar char="-"/>
            </a:pPr>
            <a:r>
              <a:rPr lang="en-GB" sz="3100" dirty="0"/>
              <a:t>Each Investment Plan included a focus on support for businesses.</a:t>
            </a:r>
          </a:p>
          <a:p>
            <a:pPr marL="0" indent="0">
              <a:buNone/>
            </a:pPr>
            <a:endParaRPr lang="en-GB" sz="3100" dirty="0"/>
          </a:p>
          <a:p>
            <a:pPr marL="0" indent="0">
              <a:buNone/>
            </a:pPr>
            <a:r>
              <a:rPr lang="en-GB" sz="3100" dirty="0"/>
              <a:t>- LA Investment Plans were approved in January 2023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55391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CE04F4-7C44-6C58-2E89-B9DB4EA87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 b="1">
                <a:solidFill>
                  <a:srgbClr val="FFFFFF"/>
                </a:solidFill>
              </a:rPr>
              <a:t>Collaborative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DA8B2-DF3D-C7B4-F82C-9F3252F36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GB" sz="2000" dirty="0"/>
              <a:t>Blaby District Council </a:t>
            </a:r>
          </a:p>
          <a:p>
            <a:r>
              <a:rPr lang="en-GB" sz="2000" dirty="0"/>
              <a:t>Charnwood Borough Council</a:t>
            </a:r>
          </a:p>
          <a:p>
            <a:r>
              <a:rPr lang="en-GB" sz="2000" dirty="0"/>
              <a:t>Harborough District Council</a:t>
            </a:r>
          </a:p>
          <a:p>
            <a:r>
              <a:rPr lang="en-GB" sz="2000" dirty="0"/>
              <a:t>Hinckley &amp; Bosworth District Council</a:t>
            </a:r>
          </a:p>
          <a:p>
            <a:r>
              <a:rPr lang="en-GB" sz="2000" dirty="0"/>
              <a:t>Melton Borough Council</a:t>
            </a:r>
          </a:p>
          <a:p>
            <a:r>
              <a:rPr lang="en-GB" sz="2000" dirty="0"/>
              <a:t>Oadby &amp; Wigston Borough Council</a:t>
            </a:r>
          </a:p>
          <a:p>
            <a:r>
              <a:rPr lang="en-GB" sz="2000" dirty="0"/>
              <a:t>North West Leicestershire District Council  </a:t>
            </a:r>
          </a:p>
          <a:p>
            <a:r>
              <a:rPr lang="en-GB" sz="2000" dirty="0"/>
              <a:t>Supported by Leicestershire County Council</a:t>
            </a:r>
            <a:endParaRPr lang="en-GB" sz="2000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93454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0071F4-73E3-0AA6-C448-ABF1536B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 b="1" dirty="0" err="1">
                <a:solidFill>
                  <a:srgbClr val="FFFFFF"/>
                </a:solidFill>
              </a:rPr>
              <a:t>Exemplas</a:t>
            </a:r>
            <a:r>
              <a:rPr lang="en-GB" sz="4000" b="1" dirty="0">
                <a:solidFill>
                  <a:srgbClr val="FFFFFF"/>
                </a:solidFill>
              </a:rPr>
              <a:t> Limited</a:t>
            </a:r>
            <a:endParaRPr lang="en-GB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6AEE2-168A-81D7-8AD5-75AC12C19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 fontScale="92500" lnSpcReduction="20000"/>
          </a:bodyPr>
          <a:lstStyle/>
          <a:p>
            <a:r>
              <a:rPr lang="en-GB" sz="2000" dirty="0"/>
              <a:t>Start Up support (Prepare and Accelerate) – start ups and businesses trading for less than a year</a:t>
            </a:r>
          </a:p>
          <a:p>
            <a:endParaRPr lang="en-GB" sz="2000" dirty="0"/>
          </a:p>
          <a:p>
            <a:r>
              <a:rPr lang="en-GB" sz="2000" dirty="0"/>
              <a:t>Business Advice (Grow) - Including sector specialist advice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Scale Up support (Scale) - </a:t>
            </a:r>
            <a:r>
              <a:rPr lang="en-GB" sz="2000" u="sng" dirty="0"/>
              <a:t>Charnwood exclusive</a:t>
            </a:r>
          </a:p>
          <a:p>
            <a:endParaRPr lang="en-GB" sz="2000" dirty="0"/>
          </a:p>
          <a:p>
            <a:r>
              <a:rPr lang="en-GB" sz="2000" dirty="0"/>
              <a:t>Online / digital content 1 to many and 1 to 1</a:t>
            </a:r>
          </a:p>
          <a:p>
            <a:r>
              <a:rPr lang="en-GB" sz="2000" dirty="0"/>
              <a:t>Face to face  - Advisors based within the LA areas</a:t>
            </a:r>
          </a:p>
          <a:p>
            <a:r>
              <a:rPr lang="en-GB" sz="2000" dirty="0"/>
              <a:t>Collaboration with other Local Authority support services</a:t>
            </a:r>
          </a:p>
          <a:p>
            <a:r>
              <a:rPr lang="en-GB" sz="2000" dirty="0"/>
              <a:t>Signposting and referrals to existing support</a:t>
            </a:r>
          </a:p>
          <a:p>
            <a:pPr marL="0" indent="0">
              <a:buNone/>
            </a:pPr>
            <a:endParaRPr lang="en-GB" sz="2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048715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0071F4-73E3-0AA6-C448-ABF1536B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Timeframe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6AEE2-168A-81D7-8AD5-75AC12C19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GB" sz="2000" dirty="0"/>
              <a:t>Launch: Summer 2023 </a:t>
            </a:r>
          </a:p>
          <a:p>
            <a:r>
              <a:rPr lang="en-GB" sz="2000" dirty="0"/>
              <a:t>Delivery: Programme delivered over 18 months</a:t>
            </a:r>
          </a:p>
          <a:p>
            <a:r>
              <a:rPr lang="en-GB" sz="2000" dirty="0"/>
              <a:t>Concludes: 31 March 2025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b="1" u="sng" dirty="0"/>
              <a:t>Further UKSFP funded programmes: </a:t>
            </a:r>
          </a:p>
          <a:p>
            <a:pPr marL="0" indent="0">
              <a:buNone/>
            </a:pPr>
            <a:r>
              <a:rPr lang="en-GB" sz="2000" dirty="0"/>
              <a:t>Rural Capital Grants for Businesses – North West Leicestershire, Hinckley &amp; Bosworth, Harborough, Melton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66585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010BF1-4B42-A647-2533-EA6901AA1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 b="1">
                <a:solidFill>
                  <a:srgbClr val="FFFFFF"/>
                </a:solidFill>
              </a:rPr>
              <a:t>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B4658-0074-AA06-5EFA-BED5097AC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000" b="1" dirty="0"/>
              <a:t>Barrie Walford</a:t>
            </a:r>
          </a:p>
          <a:p>
            <a:pPr marL="0" indent="0">
              <a:buNone/>
            </a:pPr>
            <a:r>
              <a:rPr lang="en-GB" sz="2000" b="1" dirty="0"/>
              <a:t>Economic Development &amp; Regeneration Manager</a:t>
            </a:r>
          </a:p>
          <a:p>
            <a:pPr marL="0" indent="0">
              <a:buNone/>
            </a:pPr>
            <a:r>
              <a:rPr lang="en-GB" sz="2000" b="1" dirty="0"/>
              <a:t>North West Leicestershire District Council </a:t>
            </a:r>
          </a:p>
          <a:p>
            <a:pPr marL="0" indent="0">
              <a:buNone/>
            </a:pPr>
            <a:r>
              <a:rPr lang="en-GB" sz="2000" b="1" dirty="0"/>
              <a:t>01530 454 578</a:t>
            </a:r>
          </a:p>
          <a:p>
            <a:pPr marL="0" indent="0">
              <a:buNone/>
            </a:pPr>
            <a:r>
              <a:rPr lang="en-GB" sz="2000" b="1" dirty="0">
                <a:hlinkClick r:id="rId2"/>
              </a:rPr>
              <a:t>barrie.walford@nwleicestershire.gov.uk</a:t>
            </a:r>
            <a:endParaRPr lang="en-GB" sz="2000" b="1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39853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1170</TotalTime>
  <Words>272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UK Shared Prosperity Fund  – District &amp; Borough Council’s Business Support Programme </vt:lpstr>
      <vt:lpstr>UK Shared Prosperity Fund</vt:lpstr>
      <vt:lpstr>Collaborative approach</vt:lpstr>
      <vt:lpstr>Exemplas Limited</vt:lpstr>
      <vt:lpstr>Timeframe</vt:lpstr>
      <vt:lpstr>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 Shared Prosperity Fund  – Business Support Programme</dc:title>
  <dc:creator>BARRIE WALFORD</dc:creator>
  <cp:lastModifiedBy>Kalpna Mistry</cp:lastModifiedBy>
  <cp:revision>4</cp:revision>
  <dcterms:created xsi:type="dcterms:W3CDTF">2023-06-08T14:13:42Z</dcterms:created>
  <dcterms:modified xsi:type="dcterms:W3CDTF">2023-06-20T08:27:30Z</dcterms:modified>
</cp:coreProperties>
</file>